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72" r:id="rId9"/>
    <p:sldId id="273" r:id="rId10"/>
    <p:sldId id="275" r:id="rId11"/>
    <p:sldId id="262" r:id="rId12"/>
    <p:sldId id="263" r:id="rId13"/>
    <p:sldId id="264" r:id="rId14"/>
    <p:sldId id="265" r:id="rId15"/>
    <p:sldId id="266" r:id="rId16"/>
    <p:sldId id="283" r:id="rId17"/>
    <p:sldId id="267" r:id="rId18"/>
    <p:sldId id="268" r:id="rId19"/>
    <p:sldId id="270" r:id="rId20"/>
    <p:sldId id="269" r:id="rId21"/>
    <p:sldId id="276" r:id="rId22"/>
    <p:sldId id="284" r:id="rId23"/>
    <p:sldId id="277" r:id="rId24"/>
    <p:sldId id="278" r:id="rId25"/>
    <p:sldId id="279" r:id="rId26"/>
    <p:sldId id="280" r:id="rId27"/>
    <p:sldId id="281" r:id="rId28"/>
    <p:sldId id="282" r:id="rId29"/>
    <p:sldId id="27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0" autoAdjust="0"/>
    <p:restoredTop sz="94660"/>
  </p:normalViewPr>
  <p:slideViewPr>
    <p:cSldViewPr snapToGrid="0">
      <p:cViewPr varScale="1">
        <p:scale>
          <a:sx n="82" d="100"/>
          <a:sy n="82" d="100"/>
        </p:scale>
        <p:origin x="96" y="6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5442FA-DEA9-492A-867E-A6424DC34301}"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546544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442FA-DEA9-492A-867E-A6424DC34301}"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3682571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442FA-DEA9-492A-867E-A6424DC34301}"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5943422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7368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80726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7708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95304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73752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37374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1909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9806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442FA-DEA9-492A-867E-A6424DC34301}"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27492500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1551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27632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17384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5442FA-DEA9-492A-867E-A6424DC34301}"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1737264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5442FA-DEA9-492A-867E-A6424DC34301}"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3397362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5442FA-DEA9-492A-867E-A6424DC34301}" type="datetimeFigureOut">
              <a:rPr lang="en-US" smtClean="0"/>
              <a:t>4/30/2014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2065965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5442FA-DEA9-492A-867E-A6424DC34301}" type="datetimeFigureOut">
              <a:rPr lang="en-US" smtClean="0"/>
              <a:t>4/30/2014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2652536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5442FA-DEA9-492A-867E-A6424DC34301}" type="datetimeFigureOut">
              <a:rPr lang="en-US" smtClean="0"/>
              <a:t>4/30/2014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2247805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442FA-DEA9-492A-867E-A6424DC34301}"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3273992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5442FA-DEA9-492A-867E-A6424DC34301}"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7BB403-6B76-498A-9D0C-ACF708F109A5}" type="slidenum">
              <a:rPr lang="en-US" smtClean="0"/>
              <a:t>‹#›</a:t>
            </a:fld>
            <a:endParaRPr lang="en-US"/>
          </a:p>
        </p:txBody>
      </p:sp>
    </p:spTree>
    <p:extLst>
      <p:ext uri="{BB962C8B-B14F-4D97-AF65-F5344CB8AC3E}">
        <p14:creationId xmlns:p14="http://schemas.microsoft.com/office/powerpoint/2010/main" val="698652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442FA-DEA9-492A-867E-A6424DC34301}" type="datetimeFigureOut">
              <a:rPr lang="en-US" smtClean="0"/>
              <a:t>4/30/2014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7BB403-6B76-498A-9D0C-ACF708F109A5}" type="slidenum">
              <a:rPr lang="en-US" smtClean="0"/>
              <a:t>‹#›</a:t>
            </a:fld>
            <a:endParaRPr lang="en-US"/>
          </a:p>
        </p:txBody>
      </p:sp>
    </p:spTree>
    <p:extLst>
      <p:ext uri="{BB962C8B-B14F-4D97-AF65-F5344CB8AC3E}">
        <p14:creationId xmlns:p14="http://schemas.microsoft.com/office/powerpoint/2010/main" val="26121139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442FA-DEA9-492A-867E-A6424DC34301}" type="datetimeFigureOut">
              <a:rPr lang="en-US" smtClean="0">
                <a:solidFill>
                  <a:prstClr val="black">
                    <a:tint val="75000"/>
                  </a:prstClr>
                </a:solidFill>
              </a:rPr>
              <a:pPr/>
              <a:t>4/30/2014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7BB403-6B76-498A-9D0C-ACF708F109A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72716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jpg"/><Relationship Id="rId1" Type="http://schemas.openxmlformats.org/officeDocument/2006/relationships/slideLayout" Target="../slideLayouts/slideLayout13.xml"/><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hyperlink" Target="forum.industrial-craft.net" TargetMode="External"/><Relationship Id="rId2" Type="http://schemas.openxmlformats.org/officeDocument/2006/relationships/image" Target="../media/image2.jpg"/><Relationship Id="rId1" Type="http://schemas.openxmlformats.org/officeDocument/2006/relationships/slideLayout" Target="../slideLayouts/slideLayout13.xml"/><Relationship Id="rId6" Type="http://schemas.openxmlformats.org/officeDocument/2006/relationships/hyperlink" Target="http://www.talonfiremage.pwp.blueyonder.co.uk/v3/reactorplanner.html" TargetMode="External"/><Relationship Id="rId5" Type="http://schemas.openxmlformats.org/officeDocument/2006/relationships/hyperlink" Target="forum.industrial-craft.net/index.php?page=Thread&amp;threadID=5915" TargetMode="External"/><Relationship Id="rId4" Type="http://schemas.openxmlformats.org/officeDocument/2006/relationships/hyperlink" Target="http://wiki.industrial-craft.net/index.php?title=Main_Pag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Industrialcraft²</a:t>
            </a:r>
            <a:br>
              <a:rPr lang="en-US"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br>
            <a:r>
              <a:rPr lang="en-US"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Nuclear Reactor</a:t>
            </a:r>
            <a:br>
              <a:rPr lang="en-US"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br>
            <a:r>
              <a:rPr lang="en-US"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Owner’s Manual</a:t>
            </a:r>
            <a:endParaRPr lang="en-US"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3" name="Subtitle 2"/>
          <p:cNvSpPr>
            <a:spLocks noGrp="1"/>
          </p:cNvSpPr>
          <p:nvPr>
            <p:ph type="subTitle" idx="1"/>
          </p:nvPr>
        </p:nvSpPr>
        <p:spPr>
          <a:xfrm>
            <a:off x="1524000" y="3879624"/>
            <a:ext cx="9144000" cy="1655762"/>
          </a:xfrm>
        </p:spPr>
        <p:txBody>
          <a:bodyPr/>
          <a:lstStyle/>
          <a:p>
            <a:r>
              <a:rPr lang="en-US"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By </a:t>
            </a:r>
            <a:r>
              <a:rPr lang="en-US" b="1" dirty="0" err="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Inucune</a:t>
            </a:r>
            <a:endParaRPr lang="en-US" dirty="0"/>
          </a:p>
        </p:txBody>
      </p:sp>
    </p:spTree>
    <p:extLst>
      <p:ext uri="{BB962C8B-B14F-4D97-AF65-F5344CB8AC3E}">
        <p14:creationId xmlns:p14="http://schemas.microsoft.com/office/powerpoint/2010/main" val="10516532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Operation-Basic Physics</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TextBox 6"/>
          <p:cNvSpPr txBox="1"/>
          <p:nvPr/>
        </p:nvSpPr>
        <p:spPr>
          <a:xfrm>
            <a:off x="410309" y="1595021"/>
            <a:ext cx="6168294" cy="4893647"/>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In order to generate power(EU), a reactor needs fuel and a </a:t>
            </a:r>
            <a:r>
              <a:rPr lang="en-US" sz="2400" b="1" spc="50" dirty="0" err="1" smtClean="0">
                <a:ln w="0"/>
                <a:solidFill>
                  <a:srgbClr val="E7E6E6"/>
                </a:solidFill>
                <a:effectLst>
                  <a:innerShdw blurRad="63500" dist="50800" dir="13500000">
                    <a:srgbClr val="000000">
                      <a:alpha val="50000"/>
                    </a:srgbClr>
                  </a:innerShdw>
                </a:effectLst>
              </a:rPr>
              <a:t>redstone</a:t>
            </a:r>
            <a:r>
              <a:rPr lang="en-US" sz="2400" b="1" spc="50" dirty="0" smtClean="0">
                <a:ln w="0"/>
                <a:solidFill>
                  <a:srgbClr val="E7E6E6"/>
                </a:solidFill>
                <a:effectLst>
                  <a:innerShdw blurRad="63500" dist="50800" dir="13500000">
                    <a:srgbClr val="000000">
                      <a:alpha val="50000"/>
                    </a:srgbClr>
                  </a:innerShdw>
                </a:effectLst>
              </a:rPr>
              <a:t> signal.</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1 fuel cell(Shown to the right) will generate 5 </a:t>
            </a:r>
            <a:r>
              <a:rPr lang="en-US" sz="2400" b="1" spc="50" dirty="0" err="1" smtClean="0">
                <a:ln w="0"/>
                <a:solidFill>
                  <a:srgbClr val="E7E6E6"/>
                </a:solidFill>
                <a:effectLst>
                  <a:innerShdw blurRad="63500" dist="50800" dir="13500000">
                    <a:srgbClr val="000000">
                      <a:alpha val="50000"/>
                    </a:srgbClr>
                  </a:innerShdw>
                </a:effectLst>
              </a:rPr>
              <a:t>eu</a:t>
            </a:r>
            <a:r>
              <a:rPr lang="en-US" sz="2400" b="1" spc="50" dirty="0" smtClean="0">
                <a:ln w="0"/>
                <a:solidFill>
                  <a:srgbClr val="E7E6E6"/>
                </a:solidFill>
                <a:effectLst>
                  <a:innerShdw blurRad="63500" dist="50800" dir="13500000">
                    <a:srgbClr val="000000">
                      <a:alpha val="50000"/>
                    </a:srgbClr>
                  </a:innerShdw>
                </a:effectLst>
              </a:rPr>
              <a:t>/t (5 EU per tick), and 4 units of heat per tick.</a:t>
            </a:r>
          </a:p>
          <a:p>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 single uranium cell has a ‘life’ of 4 hours, 46 minutes and 40 seconds.</a:t>
            </a:r>
          </a:p>
          <a:p>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As the image to the right shows, a reactor with one cell and no cooling will blow up after about 35 minutes and 25 seconds of operation.</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523927" y="2579076"/>
            <a:ext cx="5668073" cy="4278923"/>
          </a:xfrm>
        </p:spPr>
      </p:pic>
    </p:spTree>
    <p:extLst>
      <p:ext uri="{BB962C8B-B14F-4D97-AF65-F5344CB8AC3E}">
        <p14:creationId xmlns:p14="http://schemas.microsoft.com/office/powerpoint/2010/main" val="40767119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Operation-Basic Physics</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TextBox 7"/>
          <p:cNvSpPr txBox="1"/>
          <p:nvPr/>
        </p:nvSpPr>
        <p:spPr>
          <a:xfrm>
            <a:off x="461639" y="1595021"/>
            <a:ext cx="10022889"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Any heat produced by a Uranium cell is dispersed evenly into all adjacent components able to accept heat.</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Items that are diagonally arranged are not considered adjacent, and will not receive heat.</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Reactors do not passively cool themselves.</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The following components are able to accept heat from cells (shown to the lower right):</a:t>
            </a:r>
          </a:p>
          <a:p>
            <a:r>
              <a:rPr lang="en-US" sz="2400" b="1" spc="50" dirty="0" smtClean="0">
                <a:ln w="0"/>
                <a:solidFill>
                  <a:srgbClr val="E7E6E6"/>
                </a:solidFill>
                <a:effectLst>
                  <a:innerShdw blurRad="63500" dist="50800" dir="13500000">
                    <a:srgbClr val="000000">
                      <a:alpha val="50000"/>
                    </a:srgbClr>
                  </a:innerShdw>
                </a:effectLst>
              </a:rPr>
              <a:t>Heat vent				reactor heat vent</a:t>
            </a:r>
          </a:p>
          <a:p>
            <a:r>
              <a:rPr lang="en-US" sz="2400" b="1" spc="50" dirty="0" smtClean="0">
                <a:ln w="0"/>
                <a:solidFill>
                  <a:srgbClr val="E7E6E6"/>
                </a:solidFill>
                <a:effectLst>
                  <a:innerShdw blurRad="63500" dist="50800" dir="13500000">
                    <a:srgbClr val="000000">
                      <a:alpha val="50000"/>
                    </a:srgbClr>
                  </a:innerShdw>
                </a:effectLst>
              </a:rPr>
              <a:t>overclocked heat vent 		advanced heat vent</a:t>
            </a:r>
          </a:p>
          <a:p>
            <a:r>
              <a:rPr lang="en-US" sz="2400" b="1" spc="50" dirty="0" smtClean="0">
                <a:ln w="0"/>
                <a:solidFill>
                  <a:srgbClr val="E7E6E6"/>
                </a:solidFill>
                <a:effectLst>
                  <a:innerShdw blurRad="63500" dist="50800" dir="13500000">
                    <a:srgbClr val="000000">
                      <a:alpha val="50000"/>
                    </a:srgbClr>
                  </a:innerShdw>
                </a:effectLst>
              </a:rPr>
              <a:t>RSH-</a:t>
            </a:r>
            <a:r>
              <a:rPr lang="en-US" sz="2400" b="1" spc="50" dirty="0" err="1" smtClean="0">
                <a:ln w="0"/>
                <a:solidFill>
                  <a:srgbClr val="E7E6E6"/>
                </a:solidFill>
                <a:effectLst>
                  <a:innerShdw blurRad="63500" dist="50800" dir="13500000">
                    <a:srgbClr val="000000">
                      <a:alpha val="50000"/>
                    </a:srgbClr>
                  </a:innerShdw>
                </a:effectLst>
              </a:rPr>
              <a:t>condensator</a:t>
            </a:r>
            <a:r>
              <a:rPr lang="en-US" sz="2400" b="1" spc="50" dirty="0" smtClean="0">
                <a:ln w="0"/>
                <a:solidFill>
                  <a:srgbClr val="E7E6E6"/>
                </a:solidFill>
                <a:effectLst>
                  <a:innerShdw blurRad="63500" dist="50800" dir="13500000">
                    <a:srgbClr val="000000">
                      <a:alpha val="50000"/>
                    </a:srgbClr>
                  </a:innerShdw>
                </a:effectLst>
              </a:rPr>
              <a:t>			LZH-</a:t>
            </a:r>
            <a:r>
              <a:rPr lang="en-US" sz="2400" b="1" spc="50" dirty="0" err="1" smtClean="0">
                <a:ln w="0"/>
                <a:solidFill>
                  <a:srgbClr val="E7E6E6"/>
                </a:solidFill>
                <a:effectLst>
                  <a:innerShdw blurRad="63500" dist="50800" dir="13500000">
                    <a:srgbClr val="000000">
                      <a:alpha val="50000"/>
                    </a:srgbClr>
                  </a:innerShdw>
                </a:effectLst>
              </a:rPr>
              <a:t>condensator</a:t>
            </a:r>
            <a:endParaRPr lang="en-US" sz="2400" b="1" spc="50" dirty="0">
              <a:ln w="0"/>
              <a:solidFill>
                <a:srgbClr val="E7E6E6"/>
              </a:solidFill>
              <a:effectLst>
                <a:innerShdw blurRad="63500" dist="50800" dir="13500000">
                  <a:srgbClr val="000000">
                    <a:alpha val="50000"/>
                  </a:srgbClr>
                </a:innerShdw>
              </a:effectLst>
            </a:endParaRPr>
          </a:p>
          <a:p>
            <a:r>
              <a:rPr lang="en-US" sz="2400" b="1" spc="50" dirty="0" smtClean="0">
                <a:ln w="0"/>
                <a:solidFill>
                  <a:srgbClr val="E7E6E6"/>
                </a:solidFill>
                <a:effectLst>
                  <a:innerShdw blurRad="63500" dist="50800" dir="13500000">
                    <a:srgbClr val="000000">
                      <a:alpha val="50000"/>
                    </a:srgbClr>
                  </a:innerShdw>
                </a:effectLst>
              </a:rPr>
              <a:t>heat exchanger			reactor heat exchanger	</a:t>
            </a:r>
          </a:p>
          <a:p>
            <a:r>
              <a:rPr lang="en-US" sz="2400" b="1" spc="50" dirty="0" smtClean="0">
                <a:ln w="0"/>
                <a:solidFill>
                  <a:srgbClr val="E7E6E6"/>
                </a:solidFill>
                <a:effectLst>
                  <a:innerShdw blurRad="63500" dist="50800" dir="13500000">
                    <a:srgbClr val="000000">
                      <a:alpha val="50000"/>
                    </a:srgbClr>
                  </a:innerShdw>
                </a:effectLst>
              </a:rPr>
              <a:t>component heat exchanger		advanced heat exchanger	</a:t>
            </a:r>
          </a:p>
          <a:p>
            <a:r>
              <a:rPr lang="en-US" sz="2400" b="1" spc="50" dirty="0" smtClean="0">
                <a:ln w="0"/>
                <a:solidFill>
                  <a:srgbClr val="E7E6E6"/>
                </a:solidFill>
                <a:effectLst>
                  <a:innerShdw blurRad="63500" dist="50800" dir="13500000">
                    <a:srgbClr val="000000">
                      <a:alpha val="50000"/>
                    </a:srgbClr>
                  </a:innerShdw>
                </a:effectLst>
              </a:rPr>
              <a:t>10K coolant cell			30k coolant cell</a:t>
            </a:r>
          </a:p>
          <a:p>
            <a:r>
              <a:rPr lang="en-US" sz="2400" b="1" spc="50" dirty="0" smtClean="0">
                <a:ln w="0"/>
                <a:solidFill>
                  <a:srgbClr val="E7E6E6"/>
                </a:solidFill>
                <a:effectLst>
                  <a:innerShdw blurRad="63500" dist="50800" dir="13500000">
                    <a:srgbClr val="000000">
                      <a:alpha val="50000"/>
                    </a:srgbClr>
                  </a:innerShdw>
                </a:effectLst>
              </a:rPr>
              <a:t>60k coolant cell</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4554" y="-1"/>
            <a:ext cx="1547446" cy="302642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2641" y="3997569"/>
            <a:ext cx="1629359" cy="2860431"/>
          </a:xfrm>
          <a:prstGeom prst="rect">
            <a:avLst/>
          </a:prstGeom>
        </p:spPr>
      </p:pic>
    </p:spTree>
    <p:extLst>
      <p:ext uri="{BB962C8B-B14F-4D97-AF65-F5344CB8AC3E}">
        <p14:creationId xmlns:p14="http://schemas.microsoft.com/office/powerpoint/2010/main" val="32426201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Operation-Cooling Components</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TextBox 7"/>
          <p:cNvSpPr txBox="1"/>
          <p:nvPr/>
        </p:nvSpPr>
        <p:spPr>
          <a:xfrm>
            <a:off x="1301262" y="1663948"/>
            <a:ext cx="10410092"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Heat Vent-Dissipates 6 heat from itself per tick </a:t>
            </a: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Reactor Heat Vent-Dissipates 5 heat from itself and 5 from the reactor vessel per tick</a:t>
            </a: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Advanced Heat Vent-Dissipates 12 heat from itself per tick</a:t>
            </a: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Component Heat Vent-Dissipates 4 heat from each surrounding component. Does not accept heat itself.</a:t>
            </a: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Overclocked Heat Vent-Moves up to 36 heat from the reactor to itself and dissipates 20 from itself. Prone to overheating.</a:t>
            </a: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All Vents can contain up to 1k heat before melting.</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452" y="1690688"/>
            <a:ext cx="323810" cy="32381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7452" y="2462965"/>
            <a:ext cx="314286" cy="314286"/>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452" y="3588381"/>
            <a:ext cx="314286" cy="314286"/>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452" y="4295437"/>
            <a:ext cx="323810" cy="32381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7452" y="5420853"/>
            <a:ext cx="304762" cy="314286"/>
          </a:xfrm>
          <a:prstGeom prst="rect">
            <a:avLst/>
          </a:prstGeom>
        </p:spPr>
      </p:pic>
    </p:spTree>
    <p:extLst>
      <p:ext uri="{BB962C8B-B14F-4D97-AF65-F5344CB8AC3E}">
        <p14:creationId xmlns:p14="http://schemas.microsoft.com/office/powerpoint/2010/main" val="3053801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Operation-Heat Exchangers</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TextBox 7"/>
          <p:cNvSpPr txBox="1"/>
          <p:nvPr/>
        </p:nvSpPr>
        <p:spPr>
          <a:xfrm>
            <a:off x="1301262" y="1663948"/>
            <a:ext cx="10410092"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Heat Exchanger-Transfers up to 12 heat between adjacent components and itself, then 4 with the hull. Can contain up to 2500 heat before melting</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Advanced Heat Exchanger-Transfers up to 24 heat between adjacent components and itself, then 8 with the hull. Can contain up to 5000 heat before melting</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Reactor Heat Exchanger-Transfers up to 72 heat with the hull, but does not move heat between components. Can contain up to 2500 heat before melting.</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Component heat exchanger-Transfers up to 36 heat between adjacent components, but does not move heat between the hull and itself. Can contain up to 2500 heat.</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All components transfer heat based on percentage of capacity.</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024" y="1690688"/>
            <a:ext cx="295238" cy="29523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24" y="2868632"/>
            <a:ext cx="295238" cy="29523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6024" y="3894195"/>
            <a:ext cx="285714" cy="304762"/>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6024" y="5011635"/>
            <a:ext cx="295238" cy="304762"/>
          </a:xfrm>
          <a:prstGeom prst="rect">
            <a:avLst/>
          </a:prstGeom>
        </p:spPr>
      </p:pic>
    </p:spTree>
    <p:extLst>
      <p:ext uri="{BB962C8B-B14F-4D97-AF65-F5344CB8AC3E}">
        <p14:creationId xmlns:p14="http://schemas.microsoft.com/office/powerpoint/2010/main" val="12451807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a:t>
            </a:r>
            <a:r>
              <a:rPr lang="en-US" b="1" dirty="0" err="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Condensators</a:t>
            </a:r>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and cooling cells</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TextBox 7"/>
          <p:cNvSpPr txBox="1"/>
          <p:nvPr/>
        </p:nvSpPr>
        <p:spPr>
          <a:xfrm>
            <a:off x="1301262" y="1663948"/>
            <a:ext cx="10410092" cy="4893647"/>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10K </a:t>
            </a:r>
            <a:r>
              <a:rPr lang="en-US" sz="2400" b="1" spc="50" dirty="0">
                <a:ln w="0"/>
                <a:solidFill>
                  <a:srgbClr val="E7E6E6"/>
                </a:solidFill>
                <a:effectLst>
                  <a:innerShdw blurRad="63500" dist="50800" dir="13500000">
                    <a:srgbClr val="000000">
                      <a:alpha val="50000"/>
                    </a:srgbClr>
                  </a:innerShdw>
                </a:effectLst>
              </a:rPr>
              <a:t>C</a:t>
            </a:r>
            <a:r>
              <a:rPr lang="en-US" sz="2400" b="1" spc="50" dirty="0" smtClean="0">
                <a:ln w="0"/>
                <a:solidFill>
                  <a:srgbClr val="E7E6E6"/>
                </a:solidFill>
                <a:effectLst>
                  <a:innerShdw blurRad="63500" dist="50800" dir="13500000">
                    <a:srgbClr val="000000">
                      <a:alpha val="50000"/>
                    </a:srgbClr>
                  </a:innerShdw>
                </a:effectLst>
              </a:rPr>
              <a:t>oolant </a:t>
            </a:r>
            <a:r>
              <a:rPr lang="en-US" sz="2400" b="1" spc="50" dirty="0">
                <a:ln w="0"/>
                <a:solidFill>
                  <a:srgbClr val="E7E6E6"/>
                </a:solidFill>
                <a:effectLst>
                  <a:innerShdw blurRad="63500" dist="50800" dir="13500000">
                    <a:srgbClr val="000000">
                      <a:alpha val="50000"/>
                    </a:srgbClr>
                  </a:innerShdw>
                </a:effectLst>
              </a:rPr>
              <a:t>C</a:t>
            </a:r>
            <a:r>
              <a:rPr lang="en-US" sz="2400" b="1" spc="50" dirty="0" smtClean="0">
                <a:ln w="0"/>
                <a:solidFill>
                  <a:srgbClr val="E7E6E6"/>
                </a:solidFill>
                <a:effectLst>
                  <a:innerShdw blurRad="63500" dist="50800" dir="13500000">
                    <a:srgbClr val="000000">
                      <a:alpha val="50000"/>
                    </a:srgbClr>
                  </a:innerShdw>
                </a:effectLst>
              </a:rPr>
              <a:t>ell-Holds up to 10k heat before melting. Does not dissipate or transfer heat.</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30K Coolant Cell-Holds up to 30k heat before melting. Does not dissipate or transfer heat.</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60K Coolant Cell-Holds up to 60K heat before melting. Does not dissipate or transfer heat.</a:t>
            </a: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RSH-</a:t>
            </a:r>
            <a:r>
              <a:rPr lang="en-US" sz="2400" b="1" spc="50" dirty="0" err="1" smtClean="0">
                <a:ln w="0"/>
                <a:solidFill>
                  <a:srgbClr val="E7E6E6"/>
                </a:solidFill>
                <a:effectLst>
                  <a:innerShdw blurRad="63500" dist="50800" dir="13500000">
                    <a:srgbClr val="000000">
                      <a:alpha val="50000"/>
                    </a:srgbClr>
                  </a:innerShdw>
                </a:effectLst>
              </a:rPr>
              <a:t>Condensator</a:t>
            </a:r>
            <a:r>
              <a:rPr lang="en-US" sz="2400" b="1" spc="50" dirty="0" smtClean="0">
                <a:ln w="0"/>
                <a:solidFill>
                  <a:srgbClr val="E7E6E6"/>
                </a:solidFill>
                <a:effectLst>
                  <a:innerShdw blurRad="63500" dist="50800" dir="13500000">
                    <a:srgbClr val="000000">
                      <a:alpha val="50000"/>
                    </a:srgbClr>
                  </a:innerShdw>
                </a:effectLst>
              </a:rPr>
              <a:t>-Absorbs and disperses heat instantly. Can absorb 20k heat before becoming inert. Must be recharged with </a:t>
            </a:r>
            <a:r>
              <a:rPr lang="en-US" sz="2400" b="1" spc="50" dirty="0" err="1" smtClean="0">
                <a:ln w="0"/>
                <a:solidFill>
                  <a:srgbClr val="E7E6E6"/>
                </a:solidFill>
                <a:effectLst>
                  <a:innerShdw blurRad="63500" dist="50800" dir="13500000">
                    <a:srgbClr val="000000">
                      <a:alpha val="50000"/>
                    </a:srgbClr>
                  </a:innerShdw>
                </a:effectLst>
              </a:rPr>
              <a:t>redstone</a:t>
            </a:r>
            <a:r>
              <a:rPr lang="en-US" sz="2400" b="1" spc="50" dirty="0" smtClean="0">
                <a:ln w="0"/>
                <a:solidFill>
                  <a:srgbClr val="E7E6E6"/>
                </a:solidFill>
                <a:effectLst>
                  <a:innerShdw blurRad="63500" dist="50800" dir="13500000">
                    <a:srgbClr val="000000">
                      <a:alpha val="50000"/>
                    </a:srgbClr>
                  </a:innerShdw>
                </a:effectLst>
              </a:rPr>
              <a:t> at a crafting table. Each </a:t>
            </a:r>
            <a:r>
              <a:rPr lang="en-US" sz="2400" b="1" spc="50" dirty="0" err="1" smtClean="0">
                <a:ln w="0"/>
                <a:solidFill>
                  <a:srgbClr val="E7E6E6"/>
                </a:solidFill>
                <a:effectLst>
                  <a:innerShdw blurRad="63500" dist="50800" dir="13500000">
                    <a:srgbClr val="000000">
                      <a:alpha val="50000"/>
                    </a:srgbClr>
                  </a:innerShdw>
                </a:effectLst>
              </a:rPr>
              <a:t>redstone</a:t>
            </a:r>
            <a:r>
              <a:rPr lang="en-US" sz="2400" b="1" spc="50" dirty="0" smtClean="0">
                <a:ln w="0"/>
                <a:solidFill>
                  <a:srgbClr val="E7E6E6"/>
                </a:solidFill>
                <a:effectLst>
                  <a:innerShdw blurRad="63500" dist="50800" dir="13500000">
                    <a:srgbClr val="000000">
                      <a:alpha val="50000"/>
                    </a:srgbClr>
                  </a:innerShdw>
                </a:effectLst>
              </a:rPr>
              <a:t> restores 10k cooling potential.</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LZH-</a:t>
            </a:r>
            <a:r>
              <a:rPr lang="en-US" sz="2400" b="1" spc="50" dirty="0" err="1" smtClean="0">
                <a:ln w="0"/>
                <a:solidFill>
                  <a:srgbClr val="E7E6E6"/>
                </a:solidFill>
                <a:effectLst>
                  <a:innerShdw blurRad="63500" dist="50800" dir="13500000">
                    <a:srgbClr val="000000">
                      <a:alpha val="50000"/>
                    </a:srgbClr>
                  </a:innerShdw>
                </a:effectLst>
              </a:rPr>
              <a:t>Condensator</a:t>
            </a:r>
            <a:r>
              <a:rPr lang="en-US" sz="2400" b="1" spc="50" dirty="0" smtClean="0">
                <a:ln w="0"/>
                <a:solidFill>
                  <a:srgbClr val="E7E6E6"/>
                </a:solidFill>
                <a:effectLst>
                  <a:innerShdw blurRad="63500" dist="50800" dir="13500000">
                    <a:srgbClr val="000000">
                      <a:alpha val="50000"/>
                    </a:srgbClr>
                  </a:innerShdw>
                </a:effectLst>
              </a:rPr>
              <a:t>-Behaves the same as the RSH-</a:t>
            </a:r>
            <a:r>
              <a:rPr lang="en-US" sz="2400" b="1" spc="50" dirty="0" err="1" smtClean="0">
                <a:ln w="0"/>
                <a:solidFill>
                  <a:srgbClr val="E7E6E6"/>
                </a:solidFill>
                <a:effectLst>
                  <a:innerShdw blurRad="63500" dist="50800" dir="13500000">
                    <a:srgbClr val="000000">
                      <a:alpha val="50000"/>
                    </a:srgbClr>
                  </a:innerShdw>
                </a:effectLst>
              </a:rPr>
              <a:t>Condensator</a:t>
            </a:r>
            <a:r>
              <a:rPr lang="en-US" sz="2400" b="1" spc="50" dirty="0" smtClean="0">
                <a:ln w="0"/>
                <a:solidFill>
                  <a:srgbClr val="E7E6E6"/>
                </a:solidFill>
                <a:effectLst>
                  <a:innerShdw blurRad="63500" dist="50800" dir="13500000">
                    <a:srgbClr val="000000">
                      <a:alpha val="50000"/>
                    </a:srgbClr>
                  </a:innerShdw>
                </a:effectLst>
              </a:rPr>
              <a:t>, except that it can absorb 100K heat and additionally be recharged with lapis lazuli. Each </a:t>
            </a:r>
            <a:r>
              <a:rPr lang="en-US" sz="2400" b="1" spc="50" dirty="0" err="1" smtClean="0">
                <a:ln w="0"/>
                <a:solidFill>
                  <a:srgbClr val="E7E6E6"/>
                </a:solidFill>
                <a:effectLst>
                  <a:innerShdw blurRad="63500" dist="50800" dir="13500000">
                    <a:srgbClr val="000000">
                      <a:alpha val="50000"/>
                    </a:srgbClr>
                  </a:innerShdw>
                </a:effectLst>
              </a:rPr>
              <a:t>redstone</a:t>
            </a:r>
            <a:r>
              <a:rPr lang="en-US" sz="2400" b="1" spc="50" dirty="0" smtClean="0">
                <a:ln w="0"/>
                <a:solidFill>
                  <a:srgbClr val="E7E6E6"/>
                </a:solidFill>
                <a:effectLst>
                  <a:innerShdw blurRad="63500" dist="50800" dir="13500000">
                    <a:srgbClr val="000000">
                      <a:alpha val="50000"/>
                    </a:srgbClr>
                  </a:innerShdw>
                </a:effectLst>
              </a:rPr>
              <a:t> restores 5k cooling and each lapis lazuli restores 40k.</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024" y="1690688"/>
            <a:ext cx="295238" cy="295238"/>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6500" y="2467726"/>
            <a:ext cx="304762" cy="304762"/>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6500" y="3163870"/>
            <a:ext cx="304762" cy="295238"/>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6024" y="4331696"/>
            <a:ext cx="295238" cy="304762"/>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6024" y="5356665"/>
            <a:ext cx="295238" cy="304762"/>
          </a:xfrm>
          <a:prstGeom prst="rect">
            <a:avLst/>
          </a:prstGeom>
        </p:spPr>
      </p:pic>
    </p:spTree>
    <p:extLst>
      <p:ext uri="{BB962C8B-B14F-4D97-AF65-F5344CB8AC3E}">
        <p14:creationId xmlns:p14="http://schemas.microsoft.com/office/powerpoint/2010/main" val="211598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Operation-Reactor Plating</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TextBox 7"/>
          <p:cNvSpPr txBox="1"/>
          <p:nvPr/>
        </p:nvSpPr>
        <p:spPr>
          <a:xfrm>
            <a:off x="1301262" y="1663948"/>
            <a:ext cx="10410092"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Reactor Plating-Increases the max reactor hull heat capacity by 1000 and reduces the blast radius in the event of a meltdown by 5%</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Heat-Capacity Reactor Plating-Increases the max reactor hull heat capacity by 1700, but only reduces the blast radius in the event of a meltdown by 1%</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Containment Reactor Plating-Increases the max reactor hull heat capacity by 500, but reduces the blast radius in the event of a meltdown by 10%</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Each reactor plate occupies 1 slot in the reactor. The effects of each plate stacks with the effects of other plates in the reactor. It is safe to set reactor plates directly adjacent to fuel rods without fear of the plates melting.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024" y="1690688"/>
            <a:ext cx="295238" cy="30476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1942" y="2841892"/>
            <a:ext cx="295238" cy="29523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5072" y="4307381"/>
            <a:ext cx="276190" cy="257143"/>
          </a:xfrm>
          <a:prstGeom prst="rect">
            <a:avLst/>
          </a:prstGeom>
        </p:spPr>
      </p:pic>
    </p:spTree>
    <p:extLst>
      <p:ext uri="{BB962C8B-B14F-4D97-AF65-F5344CB8AC3E}">
        <p14:creationId xmlns:p14="http://schemas.microsoft.com/office/powerpoint/2010/main" val="37700126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Operation-Adjacent Fuel and Operational Order</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767255" y="1663948"/>
            <a:ext cx="10237075"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The reactor will update each component individually, from left to right and top to bottom. This update is done every tick, even if there is no </a:t>
            </a:r>
            <a:r>
              <a:rPr lang="en-US" sz="2400" b="1" spc="50" dirty="0" err="1" smtClean="0">
                <a:ln w="0"/>
                <a:solidFill>
                  <a:srgbClr val="E7E6E6"/>
                </a:solidFill>
                <a:effectLst>
                  <a:innerShdw blurRad="63500" dist="50800" dir="13500000">
                    <a:srgbClr val="000000">
                      <a:alpha val="50000"/>
                    </a:srgbClr>
                  </a:innerShdw>
                </a:effectLst>
              </a:rPr>
              <a:t>redstone</a:t>
            </a:r>
            <a:r>
              <a:rPr lang="en-US" sz="2400" b="1" spc="50" dirty="0" smtClean="0">
                <a:ln w="0"/>
                <a:solidFill>
                  <a:srgbClr val="E7E6E6"/>
                </a:solidFill>
                <a:effectLst>
                  <a:innerShdw blurRad="63500" dist="50800" dir="13500000">
                    <a:srgbClr val="000000">
                      <a:alpha val="50000"/>
                    </a:srgbClr>
                  </a:innerShdw>
                </a:effectLst>
              </a:rPr>
              <a:t> signal.</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The best general placement of components is to have cooling components near the top of the grid, and components which generate heat near the bottom of the reactor.</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Adjacent fuel cells increase the amount of power(and heat) each fuel cell produces. Two fuel cells placed adjacently generate the same amount of power and heat as a dual fuel cell, and a quad fuel cell generates as much power and heat as 2 dual fuel cells placed next to each other or 4 single fuel cells placed in a square. The main use of dual and quad cells is space conservation in advanced reactors.</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Cells that are not adjacent do not influence each other.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0935" y="1324851"/>
            <a:ext cx="1447619" cy="228571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2754" y="4196862"/>
            <a:ext cx="1219246" cy="1996736"/>
          </a:xfrm>
          <a:prstGeom prst="rect">
            <a:avLst/>
          </a:prstGeom>
        </p:spPr>
      </p:pic>
    </p:spTree>
    <p:extLst>
      <p:ext uri="{BB962C8B-B14F-4D97-AF65-F5344CB8AC3E}">
        <p14:creationId xmlns:p14="http://schemas.microsoft.com/office/powerpoint/2010/main" val="31963724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Operation-Adjacent Fuel in Depth</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351065" y="1663948"/>
            <a:ext cx="10653266" cy="4893647"/>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Each fuel cell generates 1 ‘pulse’ of EU and heat. This pulse is sent to each adjacent component. A fuel cell that receives a ‘pulse’ from an adjacent cell generates an additional amount of energy equivalent to an additional pulse.</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For example, in the image to the right, the first cell would emit a pulse, generating 5 EU. The second cell would receive this pulse, and also generate 5 EU. Next, the second cell would emit a pulse, generating 5 EU. The first cell would receive this pulse, and also generate 5 EU. The reactor is now producing 20eu/t. These additional pulses do not affect the lifecycle of the cells.</a:t>
            </a: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However, this increased efficiency comes at a cost: Heat. </a:t>
            </a:r>
          </a:p>
          <a:p>
            <a:pPr marL="342900" indent="-342900">
              <a:buFont typeface="Arial" panose="020B0604020202020204" pitchFamily="34" charset="0"/>
              <a:buChar char="•"/>
            </a:pPr>
            <a:r>
              <a:rPr lang="en-US" sz="2400" b="1" spc="50" dirty="0">
                <a:ln w="0"/>
                <a:solidFill>
                  <a:srgbClr val="E7E6E6"/>
                </a:solidFill>
                <a:effectLst>
                  <a:innerShdw blurRad="63500" dist="50800" dir="13500000">
                    <a:srgbClr val="000000">
                      <a:alpha val="50000"/>
                    </a:srgbClr>
                  </a:innerShdw>
                </a:effectLst>
              </a:rPr>
              <a:t>Each uranium cell will produce 2 * efficiency * (efficiency + 1) heat per </a:t>
            </a:r>
            <a:r>
              <a:rPr lang="en-US" sz="2400" b="1" spc="50" dirty="0" smtClean="0">
                <a:ln w="0"/>
                <a:solidFill>
                  <a:srgbClr val="E7E6E6"/>
                </a:solidFill>
                <a:effectLst>
                  <a:innerShdw blurRad="63500" dist="50800" dir="13500000">
                    <a:srgbClr val="000000">
                      <a:alpha val="50000"/>
                    </a:srgbClr>
                  </a:innerShdw>
                </a:effectLst>
              </a:rPr>
              <a:t>second, where efficiency is each adjacent cell (rod count, not square).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4331" y="2550628"/>
            <a:ext cx="1066667" cy="2038095"/>
          </a:xfrm>
          <a:prstGeom prst="rect">
            <a:avLst/>
          </a:prstGeom>
        </p:spPr>
      </p:pic>
    </p:spTree>
    <p:extLst>
      <p:ext uri="{BB962C8B-B14F-4D97-AF65-F5344CB8AC3E}">
        <p14:creationId xmlns:p14="http://schemas.microsoft.com/office/powerpoint/2010/main" val="9570501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Operation-Fuel Recycling and MOX</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2" y="1663948"/>
            <a:ext cx="10016358" cy="4893647"/>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After a fuel cell reaches the end of its life (sometimes called a cycle), it becomes a depleted cell. These cells are still radioactive and must be handled with care.</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Depleted cells can be run through the thermal centrifuge, allowing the player to reclaim the iron(dust) from the rod(s), and an amount of uranium 238. In addition, a small piece of plutonium will be extracted(1 per rod).</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Plutonium has 2 uses: </a:t>
            </a:r>
            <a:r>
              <a:rPr lang="en-US" sz="2400" b="1" spc="50" dirty="0" err="1" smtClean="0">
                <a:ln w="0"/>
                <a:solidFill>
                  <a:srgbClr val="E7E6E6"/>
                </a:solidFill>
                <a:effectLst>
                  <a:innerShdw blurRad="63500" dist="50800" dir="13500000">
                    <a:srgbClr val="000000">
                      <a:alpha val="50000"/>
                    </a:srgbClr>
                  </a:innerShdw>
                </a:effectLst>
              </a:rPr>
              <a:t>Mox</a:t>
            </a:r>
            <a:r>
              <a:rPr lang="en-US" sz="2400" b="1" spc="50" dirty="0" smtClean="0">
                <a:ln w="0"/>
                <a:solidFill>
                  <a:srgbClr val="E7E6E6"/>
                </a:solidFill>
                <a:effectLst>
                  <a:innerShdw blurRad="63500" dist="50800" dir="13500000">
                    <a:srgbClr val="000000">
                      <a:alpha val="50000"/>
                    </a:srgbClr>
                  </a:innerShdw>
                </a:effectLst>
              </a:rPr>
              <a:t> Cells and RTG fuel. </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err="1" smtClean="0">
                <a:ln w="0"/>
                <a:solidFill>
                  <a:srgbClr val="E7E6E6"/>
                </a:solidFill>
                <a:effectLst>
                  <a:innerShdw blurRad="63500" dist="50800" dir="13500000">
                    <a:srgbClr val="000000">
                      <a:alpha val="50000"/>
                    </a:srgbClr>
                  </a:innerShdw>
                </a:effectLst>
              </a:rPr>
              <a:t>Mox</a:t>
            </a:r>
            <a:r>
              <a:rPr lang="en-US" sz="2400" b="1" spc="50" dirty="0" smtClean="0">
                <a:ln w="0"/>
                <a:solidFill>
                  <a:srgbClr val="E7E6E6"/>
                </a:solidFill>
                <a:effectLst>
                  <a:innerShdw blurRad="63500" dist="50800" dir="13500000">
                    <a:srgbClr val="000000">
                      <a:alpha val="50000"/>
                    </a:srgbClr>
                  </a:innerShdw>
                </a:effectLst>
              </a:rPr>
              <a:t> cells have a shorter life than normal fuel cells, but produce more energy per tick at higher temperatures.</a:t>
            </a:r>
            <a:endParaRPr lang="en-US" sz="2400" b="1" spc="50" dirty="0">
              <a:ln w="0"/>
              <a:solidFill>
                <a:srgbClr val="E7E6E6"/>
              </a:solidFill>
              <a:effectLst>
                <a:innerShdw blurRad="63500" dist="50800" dir="13500000">
                  <a:srgbClr val="000000">
                    <a:alpha val="50000"/>
                  </a:srgbClr>
                </a:innerShdw>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35527" y="3600103"/>
            <a:ext cx="304762" cy="314286"/>
          </a:xfrm>
          <a:prstGeom prst="rect">
            <a:avLst/>
          </a:prstGeom>
        </p:spPr>
      </p:pic>
    </p:spTree>
    <p:extLst>
      <p:ext uri="{BB962C8B-B14F-4D97-AF65-F5344CB8AC3E}">
        <p14:creationId xmlns:p14="http://schemas.microsoft.com/office/powerpoint/2010/main" val="38796460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Operation-MOX Fuel</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2" y="1663948"/>
            <a:ext cx="8830034"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9 tiny pieces of plutonium can be merged at the crafting table into 1 piece of plutonium. </a:t>
            </a:r>
            <a:r>
              <a:rPr lang="en-US" sz="2400" b="1" spc="50" dirty="0">
                <a:ln w="0"/>
                <a:solidFill>
                  <a:srgbClr val="E7E6E6"/>
                </a:solidFill>
                <a:effectLst>
                  <a:innerShdw blurRad="63500" dist="50800" dir="13500000">
                    <a:srgbClr val="000000">
                      <a:alpha val="50000"/>
                    </a:srgbClr>
                  </a:innerShdw>
                </a:effectLst>
              </a:rPr>
              <a:t>3</a:t>
            </a:r>
            <a:r>
              <a:rPr lang="en-US" sz="2400" b="1" spc="50" dirty="0" smtClean="0">
                <a:ln w="0"/>
                <a:solidFill>
                  <a:srgbClr val="E7E6E6"/>
                </a:solidFill>
                <a:effectLst>
                  <a:innerShdw blurRad="63500" dist="50800" dir="13500000">
                    <a:srgbClr val="000000">
                      <a:alpha val="50000"/>
                    </a:srgbClr>
                  </a:innerShdw>
                </a:effectLst>
              </a:rPr>
              <a:t> of these larger pieces are required to make MOX fuel.</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err="1" smtClean="0">
                <a:ln w="0"/>
                <a:solidFill>
                  <a:srgbClr val="E7E6E6"/>
                </a:solidFill>
                <a:effectLst>
                  <a:innerShdw blurRad="63500" dist="50800" dir="13500000">
                    <a:srgbClr val="000000">
                      <a:alpha val="50000"/>
                    </a:srgbClr>
                  </a:innerShdw>
                </a:effectLst>
              </a:rPr>
              <a:t>Mox</a:t>
            </a:r>
            <a:r>
              <a:rPr lang="en-US" sz="2400" b="1" spc="50" dirty="0" smtClean="0">
                <a:ln w="0"/>
                <a:solidFill>
                  <a:srgbClr val="E7E6E6"/>
                </a:solidFill>
                <a:effectLst>
                  <a:innerShdw blurRad="63500" dist="50800" dir="13500000">
                    <a:srgbClr val="000000">
                      <a:alpha val="50000"/>
                    </a:srgbClr>
                  </a:innerShdw>
                </a:effectLst>
              </a:rPr>
              <a:t> fuel requires 3 pieces of plutonium and 6 uranium 238.</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err="1" smtClean="0">
                <a:ln w="0"/>
                <a:solidFill>
                  <a:srgbClr val="E7E6E6"/>
                </a:solidFill>
                <a:effectLst>
                  <a:innerShdw blurRad="63500" dist="50800" dir="13500000">
                    <a:srgbClr val="000000">
                      <a:alpha val="50000"/>
                    </a:srgbClr>
                  </a:innerShdw>
                </a:effectLst>
              </a:rPr>
              <a:t>Mox</a:t>
            </a:r>
            <a:r>
              <a:rPr lang="en-US" sz="2400" b="1" spc="50" dirty="0" smtClean="0">
                <a:ln w="0"/>
                <a:solidFill>
                  <a:srgbClr val="E7E6E6"/>
                </a:solidFill>
                <a:effectLst>
                  <a:innerShdw blurRad="63500" dist="50800" dir="13500000">
                    <a:srgbClr val="000000">
                      <a:alpha val="50000"/>
                    </a:srgbClr>
                  </a:innerShdw>
                </a:effectLst>
              </a:rPr>
              <a:t> fuel rods are made in the same manner as Uranium fuel rods.</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RTG Fuel Pellets require 6 dense iron plates and three pieces of plutonium. RTG fuel is used in the Radioisotope Thermoelectric generator and last forever, producing a low amount of EU and no heat. RTG fuel pellets are still radioactive and must be handled with care.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2436" y="4966635"/>
            <a:ext cx="2304762" cy="128571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8006" y="3364971"/>
            <a:ext cx="2333333" cy="132381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26459" y="1690688"/>
            <a:ext cx="2295238" cy="1333333"/>
          </a:xfrm>
          <a:prstGeom prst="rect">
            <a:avLst/>
          </a:prstGeom>
        </p:spPr>
      </p:pic>
    </p:spTree>
    <p:extLst>
      <p:ext uri="{BB962C8B-B14F-4D97-AF65-F5344CB8AC3E}">
        <p14:creationId xmlns:p14="http://schemas.microsoft.com/office/powerpoint/2010/main" val="2163042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0179" y="196683"/>
            <a:ext cx="10515600" cy="1325563"/>
          </a:xfrm>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Nuclear Fuel-Refining Process</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TextBox 6"/>
          <p:cNvSpPr txBox="1"/>
          <p:nvPr/>
        </p:nvSpPr>
        <p:spPr>
          <a:xfrm>
            <a:off x="281355" y="1225689"/>
            <a:ext cx="5710372"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The first step to creating an IC2 reactor is locating and refining nuclear material. </a:t>
            </a:r>
            <a:endParaRPr lang="en-US" sz="2400" b="1" spc="50" dirty="0">
              <a:ln w="0"/>
              <a:solidFill>
                <a:schemeClr val="bg2"/>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While some players may refine uranium completely, others may stockpile fuel in different stages of the refining process for easier handling.</a:t>
            </a: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Uranium ore is the primary source of fissionable radioactive materials in IC2.</a:t>
            </a: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Uranium ore is green and requires an iron pickaxe or better to mine.</a:t>
            </a: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Uranium ore is safe to handle without any special equipment.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6846" y="2016369"/>
            <a:ext cx="6285154" cy="4841631"/>
          </a:xfrm>
          <a:prstGeom prst="rect">
            <a:avLst/>
          </a:prstGeom>
        </p:spPr>
      </p:pic>
    </p:spTree>
    <p:extLst>
      <p:ext uri="{BB962C8B-B14F-4D97-AF65-F5344CB8AC3E}">
        <p14:creationId xmlns:p14="http://schemas.microsoft.com/office/powerpoint/2010/main" val="7046215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Operation-MOX Fuel</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2" y="1663948"/>
            <a:ext cx="8830034" cy="3785652"/>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MOX EU output follows a different algorithm.</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MOX efficiency: reactor hull heat/reactor max temperature</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EU output: 4*MOX efficiency +1</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This allows reactors running at higher temperatures to output higher amounts of EU/t. However, running reactors at these temperatures becomes dangerous.</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Depleted MOX cells can be recycled for a greater gain in plutonium.</a:t>
            </a:r>
          </a:p>
        </p:txBody>
      </p:sp>
    </p:spTree>
    <p:extLst>
      <p:ext uri="{BB962C8B-B14F-4D97-AF65-F5344CB8AC3E}">
        <p14:creationId xmlns:p14="http://schemas.microsoft.com/office/powerpoint/2010/main" val="1783216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1026" name="Picture 2" descr="E:\HOLD\Documents\SIU\Classes\tech writing\other pictures\nuclear_fuel_cyc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0306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Operation-Visual Status and Temperature</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2" y="1663948"/>
            <a:ext cx="3912502" cy="4154984"/>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 reactor will behave differently depending on how much heat is stored in the hull. </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 reactor that has less than 40% max hull heat capacity will not pose any risk to the player or environment.</a:t>
            </a:r>
          </a:p>
          <a:p>
            <a:endParaRPr lang="en-US" sz="2400" b="1" spc="50" dirty="0" smtClean="0">
              <a:ln w="0"/>
              <a:solidFill>
                <a:srgbClr val="E7E6E6"/>
              </a:solidFill>
              <a:effectLst>
                <a:innerShdw blurRad="63500" dist="50800" dir="13500000">
                  <a:srgbClr val="000000">
                    <a:alpha val="50000"/>
                  </a:srgbClr>
                </a:innerShdw>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6738" y="2876365"/>
            <a:ext cx="7165262" cy="3703276"/>
          </a:xfrm>
          <a:prstGeom prst="rect">
            <a:avLst/>
          </a:prstGeom>
        </p:spPr>
      </p:pic>
    </p:spTree>
    <p:extLst>
      <p:ext uri="{BB962C8B-B14F-4D97-AF65-F5344CB8AC3E}">
        <p14:creationId xmlns:p14="http://schemas.microsoft.com/office/powerpoint/2010/main" val="29393523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Operation-Visual Status and Temperature</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2" y="1663948"/>
            <a:ext cx="3912502" cy="3785652"/>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At 40% max hull heat capacity, flammable blocks within a 5x5x5 cube have a chance of burning. This area is marked by </a:t>
            </a:r>
            <a:r>
              <a:rPr lang="en-US" sz="2400" b="1" spc="50" dirty="0" err="1" smtClean="0">
                <a:ln w="0"/>
                <a:solidFill>
                  <a:srgbClr val="E7E6E6"/>
                </a:solidFill>
                <a:effectLst>
                  <a:innerShdw blurRad="63500" dist="50800" dir="13500000">
                    <a:srgbClr val="000000">
                      <a:alpha val="50000"/>
                    </a:srgbClr>
                  </a:innerShdw>
                </a:effectLst>
              </a:rPr>
              <a:t>redstone</a:t>
            </a:r>
            <a:r>
              <a:rPr lang="en-US" sz="2400" b="1" spc="50" dirty="0" smtClean="0">
                <a:ln w="0"/>
                <a:solidFill>
                  <a:srgbClr val="E7E6E6"/>
                </a:solidFill>
                <a:effectLst>
                  <a:innerShdw blurRad="63500" dist="50800" dir="13500000">
                    <a:srgbClr val="000000">
                      <a:alpha val="50000"/>
                    </a:srgbClr>
                  </a:innerShdw>
                </a:effectLst>
              </a:rPr>
              <a:t> in the image to the right.</a:t>
            </a: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The reactor will begin to emit smoke particles.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0474" y="3089466"/>
            <a:ext cx="7291526" cy="3768534"/>
          </a:xfrm>
          <a:prstGeom prst="rect">
            <a:avLst/>
          </a:prstGeom>
        </p:spPr>
      </p:pic>
    </p:spTree>
    <p:extLst>
      <p:ext uri="{BB962C8B-B14F-4D97-AF65-F5344CB8AC3E}">
        <p14:creationId xmlns:p14="http://schemas.microsoft.com/office/powerpoint/2010/main" val="11814752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Operation-Visual Status and Temperature</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2" y="1663948"/>
            <a:ext cx="3912502" cy="4893647"/>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At 50% max hull heat capacity, water blocks within a 5x5x5 cube have a chance of evaporating.</a:t>
            </a:r>
            <a:r>
              <a:rPr lang="en-US" sz="2400" b="1" spc="50" dirty="0">
                <a:ln w="0"/>
                <a:solidFill>
                  <a:srgbClr val="E7E6E6"/>
                </a:solidFill>
                <a:effectLst>
                  <a:innerShdw blurRad="63500" dist="50800" dir="13500000">
                    <a:srgbClr val="000000">
                      <a:alpha val="50000"/>
                    </a:srgbClr>
                  </a:innerShdw>
                </a:effectLst>
              </a:rPr>
              <a:t> </a:t>
            </a:r>
            <a:r>
              <a:rPr lang="en-US" sz="2400" b="1" spc="50" dirty="0" smtClean="0">
                <a:ln w="0"/>
                <a:solidFill>
                  <a:srgbClr val="E7E6E6"/>
                </a:solidFill>
                <a:effectLst>
                  <a:innerShdw blurRad="63500" dist="50800" dir="13500000">
                    <a:srgbClr val="000000">
                      <a:alpha val="50000"/>
                    </a:srgbClr>
                  </a:innerShdw>
                </a:effectLst>
              </a:rPr>
              <a:t>This includes flowing and source blocks.</a:t>
            </a: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The reactor will increase smoke and emit fire particles briefly.</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This is in addition to previous effects.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9110" y="3124941"/>
            <a:ext cx="7222889" cy="3733060"/>
          </a:xfrm>
          <a:prstGeom prst="rect">
            <a:avLst/>
          </a:prstGeom>
        </p:spPr>
      </p:pic>
    </p:spTree>
    <p:extLst>
      <p:ext uri="{BB962C8B-B14F-4D97-AF65-F5344CB8AC3E}">
        <p14:creationId xmlns:p14="http://schemas.microsoft.com/office/powerpoint/2010/main" val="39765976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Operation-Visual Status and Temperature</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1" y="1663948"/>
            <a:ext cx="4303119"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At 70% max hull heat capacity, entities within a 7x7x7 cube will get hurt from radiation and extreme temperatures. This does 1.5 hearts/second.   </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Players, mobs and animals are all considered entities.</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Smoke and fire particles will increase.</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5234" y="3231472"/>
            <a:ext cx="7016766" cy="3626528"/>
          </a:xfrm>
          <a:prstGeom prst="rect">
            <a:avLst/>
          </a:prstGeom>
        </p:spPr>
      </p:pic>
    </p:spTree>
    <p:extLst>
      <p:ext uri="{BB962C8B-B14F-4D97-AF65-F5344CB8AC3E}">
        <p14:creationId xmlns:p14="http://schemas.microsoft.com/office/powerpoint/2010/main" val="42368650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Operation-Visual Status and Temperature</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1" y="1663948"/>
            <a:ext cx="4303119" cy="4893647"/>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At 85% max hull heat capacity, Blocks within a 5x5x5 cube have a chance of burning, turning into flowing lava, and finally being destroyed.</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In the picture to the right, reinforced stone shows the affected area. Redstone lamps show the additional area affected by previous effects.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861" y="3368759"/>
            <a:ext cx="6751138" cy="3489241"/>
          </a:xfrm>
          <a:prstGeom prst="rect">
            <a:avLst/>
          </a:prstGeom>
        </p:spPr>
      </p:pic>
    </p:spTree>
    <p:extLst>
      <p:ext uri="{BB962C8B-B14F-4D97-AF65-F5344CB8AC3E}">
        <p14:creationId xmlns:p14="http://schemas.microsoft.com/office/powerpoint/2010/main" val="5711241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Operation-Visual Status and Temperature</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87971" y="1663948"/>
            <a:ext cx="4303119" cy="4893647"/>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At 100% max hull heat capacity, the reactor is destroyed and all blocks and entities in the vicinity are immediately removed depending on hardness.</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Do not recommend.</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 3-meter( 3 blocks) thick wall of reinforced stone will contain even the most volatile reactor explosion.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171" y="3213350"/>
            <a:ext cx="7051828" cy="3644650"/>
          </a:xfrm>
          <a:prstGeom prst="rect">
            <a:avLst/>
          </a:prstGeom>
        </p:spPr>
      </p:pic>
    </p:spTree>
    <p:extLst>
      <p:ext uri="{BB962C8B-B14F-4D97-AF65-F5344CB8AC3E}">
        <p14:creationId xmlns:p14="http://schemas.microsoft.com/office/powerpoint/2010/main" val="22176729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Acknowledgements</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934333" y="1380527"/>
            <a:ext cx="10323334"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 big thanks to </a:t>
            </a:r>
            <a:r>
              <a:rPr lang="en-US" sz="2400" b="1" spc="50" dirty="0" err="1" smtClean="0">
                <a:ln w="0"/>
                <a:solidFill>
                  <a:srgbClr val="E7E6E6"/>
                </a:solidFill>
                <a:effectLst>
                  <a:innerShdw blurRad="63500" dist="50800" dir="13500000">
                    <a:srgbClr val="000000">
                      <a:alpha val="50000"/>
                    </a:srgbClr>
                  </a:innerShdw>
                </a:effectLst>
              </a:rPr>
              <a:t>Alblaka</a:t>
            </a:r>
            <a:r>
              <a:rPr lang="en-US" sz="2400" b="1" spc="50" dirty="0" smtClean="0">
                <a:ln w="0"/>
                <a:solidFill>
                  <a:srgbClr val="E7E6E6"/>
                </a:solidFill>
                <a:effectLst>
                  <a:innerShdw blurRad="63500" dist="50800" dir="13500000">
                    <a:srgbClr val="000000">
                      <a:alpha val="50000"/>
                    </a:srgbClr>
                  </a:innerShdw>
                </a:effectLst>
              </a:rPr>
              <a:t>, </a:t>
            </a:r>
            <a:r>
              <a:rPr lang="en-US" sz="2400" b="1" spc="50" dirty="0" err="1" smtClean="0">
                <a:ln w="0"/>
                <a:solidFill>
                  <a:srgbClr val="E7E6E6"/>
                </a:solidFill>
                <a:effectLst>
                  <a:innerShdw blurRad="63500" dist="50800" dir="13500000">
                    <a:srgbClr val="000000">
                      <a:alpha val="50000"/>
                    </a:srgbClr>
                  </a:innerShdw>
                </a:effectLst>
              </a:rPr>
              <a:t>SirusKing</a:t>
            </a:r>
            <a:r>
              <a:rPr lang="en-US" sz="2400" b="1" spc="50" dirty="0" smtClean="0">
                <a:ln w="0"/>
                <a:solidFill>
                  <a:srgbClr val="E7E6E6"/>
                </a:solidFill>
                <a:effectLst>
                  <a:innerShdw blurRad="63500" dist="50800" dir="13500000">
                    <a:srgbClr val="000000">
                      <a:alpha val="50000"/>
                    </a:srgbClr>
                  </a:innerShdw>
                </a:effectLst>
              </a:rPr>
              <a:t>, Player, RichardG867, Greg, and the rest of the IC2 crew for their continued development of IC2 and the Wiki page. </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IC2 Forum: </a:t>
            </a:r>
            <a:r>
              <a:rPr lang="en-US" sz="2400" b="1" spc="50" dirty="0" smtClean="0">
                <a:ln w="0"/>
                <a:solidFill>
                  <a:srgbClr val="E7E6E6"/>
                </a:solidFill>
                <a:effectLst>
                  <a:innerShdw blurRad="63500" dist="50800" dir="13500000">
                    <a:srgbClr val="000000">
                      <a:alpha val="50000"/>
                    </a:srgbClr>
                  </a:innerShdw>
                </a:effectLst>
                <a:hlinkClick r:id="rId3" action="ppaction://hlinkfile"/>
              </a:rPr>
              <a:t>forum.industrial-craft.net</a:t>
            </a: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IC2 Wiki: </a:t>
            </a:r>
            <a:r>
              <a:rPr lang="en-US" sz="2400" b="1" spc="50" dirty="0" smtClean="0">
                <a:ln w="0"/>
                <a:solidFill>
                  <a:srgbClr val="E7E6E6"/>
                </a:solidFill>
                <a:effectLst>
                  <a:innerShdw blurRad="63500" dist="50800" dir="13500000">
                    <a:srgbClr val="000000">
                      <a:alpha val="50000"/>
                    </a:srgbClr>
                  </a:innerShdw>
                </a:effectLst>
                <a:hlinkClick r:id="rId4"/>
              </a:rPr>
              <a:t>http://wiki.industrial-craft.net</a:t>
            </a: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Thank you </a:t>
            </a:r>
            <a:r>
              <a:rPr lang="en-US" sz="2400" b="1" spc="50" dirty="0" err="1" smtClean="0">
                <a:ln w="0"/>
                <a:solidFill>
                  <a:srgbClr val="E7E6E6"/>
                </a:solidFill>
                <a:effectLst>
                  <a:innerShdw blurRad="63500" dist="50800" dir="13500000">
                    <a:srgbClr val="000000">
                      <a:alpha val="50000"/>
                    </a:srgbClr>
                  </a:innerShdw>
                </a:effectLst>
              </a:rPr>
              <a:t>Shedar</a:t>
            </a:r>
            <a:r>
              <a:rPr lang="en-US" sz="2400" b="1" spc="50" dirty="0" smtClean="0">
                <a:ln w="0"/>
                <a:solidFill>
                  <a:srgbClr val="E7E6E6"/>
                </a:solidFill>
                <a:effectLst>
                  <a:innerShdw blurRad="63500" dist="50800" dir="13500000">
                    <a:srgbClr val="000000">
                      <a:alpha val="50000"/>
                    </a:srgbClr>
                  </a:innerShdw>
                </a:effectLst>
              </a:rPr>
              <a:t>, creator of Nuclear Control. This project would have been much harder without it. Link to Nuclear Control: </a:t>
            </a:r>
            <a:r>
              <a:rPr lang="en-US" sz="2400" b="1" spc="50" dirty="0" smtClean="0">
                <a:ln w="0"/>
                <a:solidFill>
                  <a:srgbClr val="E7E6E6"/>
                </a:solidFill>
                <a:effectLst>
                  <a:innerShdw blurRad="63500" dist="50800" dir="13500000">
                    <a:srgbClr val="000000">
                      <a:alpha val="50000"/>
                    </a:srgbClr>
                  </a:innerShdw>
                </a:effectLst>
                <a:hlinkClick r:id="rId5" action="ppaction://hlinkfile"/>
              </a:rPr>
              <a:t>forum.industrial-craft.net/</a:t>
            </a:r>
            <a:r>
              <a:rPr lang="en-US" sz="2400" b="1" spc="50" dirty="0" err="1" smtClean="0">
                <a:ln w="0"/>
                <a:solidFill>
                  <a:srgbClr val="E7E6E6"/>
                </a:solidFill>
                <a:effectLst>
                  <a:innerShdw blurRad="63500" dist="50800" dir="13500000">
                    <a:srgbClr val="000000">
                      <a:alpha val="50000"/>
                    </a:srgbClr>
                  </a:innerShdw>
                </a:effectLst>
                <a:hlinkClick r:id="rId5" action="ppaction://hlinkfile"/>
              </a:rPr>
              <a:t>index.php?page</a:t>
            </a:r>
            <a:r>
              <a:rPr lang="en-US" sz="2400" b="1" spc="50" dirty="0" smtClean="0">
                <a:ln w="0"/>
                <a:solidFill>
                  <a:srgbClr val="E7E6E6"/>
                </a:solidFill>
                <a:effectLst>
                  <a:innerShdw blurRad="63500" dist="50800" dir="13500000">
                    <a:srgbClr val="000000">
                      <a:alpha val="50000"/>
                    </a:srgbClr>
                  </a:innerShdw>
                </a:effectLst>
                <a:hlinkClick r:id="rId5" action="ppaction://hlinkfile"/>
              </a:rPr>
              <a:t>=</a:t>
            </a:r>
            <a:r>
              <a:rPr lang="en-US" sz="2400" b="1" spc="50" dirty="0" err="1" smtClean="0">
                <a:ln w="0"/>
                <a:solidFill>
                  <a:srgbClr val="E7E6E6"/>
                </a:solidFill>
                <a:effectLst>
                  <a:innerShdw blurRad="63500" dist="50800" dir="13500000">
                    <a:srgbClr val="000000">
                      <a:alpha val="50000"/>
                    </a:srgbClr>
                  </a:innerShdw>
                </a:effectLst>
                <a:hlinkClick r:id="rId5" action="ppaction://hlinkfile"/>
              </a:rPr>
              <a:t>Thread&amp;threadID</a:t>
            </a:r>
            <a:r>
              <a:rPr lang="en-US" sz="2400" b="1" spc="50" dirty="0" smtClean="0">
                <a:ln w="0"/>
                <a:solidFill>
                  <a:srgbClr val="E7E6E6"/>
                </a:solidFill>
                <a:effectLst>
                  <a:innerShdw blurRad="63500" dist="50800" dir="13500000">
                    <a:srgbClr val="000000">
                      <a:alpha val="50000"/>
                    </a:srgbClr>
                  </a:innerShdw>
                </a:effectLst>
                <a:hlinkClick r:id="rId5" action="ppaction://hlinkfile"/>
              </a:rPr>
              <a:t>=5915</a:t>
            </a: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Thank you Talon for Reactor Planner, saving hours of experiments</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Reactor Planner v3 link: </a:t>
            </a:r>
            <a:r>
              <a:rPr lang="en-US" sz="2400" b="1" spc="50" dirty="0" smtClean="0">
                <a:ln w="0"/>
                <a:solidFill>
                  <a:srgbClr val="E7E6E6"/>
                </a:solidFill>
                <a:effectLst>
                  <a:innerShdw blurRad="63500" dist="50800" dir="13500000">
                    <a:srgbClr val="000000">
                      <a:alpha val="50000"/>
                    </a:srgbClr>
                  </a:innerShdw>
                </a:effectLst>
                <a:hlinkClick r:id="rId6"/>
              </a:rPr>
              <a:t>http://www.talonfiremage.pwp.blueyonder.co.uk/v3/reactorplanner.html</a:t>
            </a:r>
            <a:endParaRPr lang="en-US" sz="2400" b="1" spc="50" dirty="0" smtClean="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smtClean="0">
                <a:ln w="0"/>
                <a:solidFill>
                  <a:srgbClr val="E7E6E6"/>
                </a:solidFill>
                <a:effectLst>
                  <a:innerShdw blurRad="63500" dist="50800" dir="13500000">
                    <a:srgbClr val="000000">
                      <a:alpha val="50000"/>
                    </a:srgbClr>
                  </a:innerShdw>
                </a:effectLst>
              </a:rPr>
              <a:t>Thanks to Kate </a:t>
            </a:r>
            <a:r>
              <a:rPr lang="en-US" sz="2400" b="1" spc="50" dirty="0" smtClean="0">
                <a:ln w="0"/>
                <a:solidFill>
                  <a:srgbClr val="E7E6E6"/>
                </a:solidFill>
                <a:effectLst>
                  <a:innerShdw blurRad="63500" dist="50800" dir="13500000">
                    <a:srgbClr val="000000">
                      <a:alpha val="50000"/>
                    </a:srgbClr>
                  </a:innerShdw>
                </a:effectLst>
              </a:rPr>
              <a:t>for her assistance with editing.</a:t>
            </a:r>
          </a:p>
        </p:txBody>
      </p:sp>
    </p:spTree>
    <p:extLst>
      <p:ext uri="{BB962C8B-B14F-4D97-AF65-F5344CB8AC3E}">
        <p14:creationId xmlns:p14="http://schemas.microsoft.com/office/powerpoint/2010/main" val="28154516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Refining Uranium-Maceration</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TextBox 6"/>
          <p:cNvSpPr txBox="1"/>
          <p:nvPr/>
        </p:nvSpPr>
        <p:spPr>
          <a:xfrm>
            <a:off x="838200" y="1973178"/>
            <a:ext cx="6934200" cy="1938992"/>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The </a:t>
            </a:r>
            <a:r>
              <a:rPr lang="en-US" sz="2400" b="1" spc="50" dirty="0">
                <a:ln w="0"/>
                <a:solidFill>
                  <a:schemeClr val="bg2"/>
                </a:solidFill>
                <a:effectLst>
                  <a:innerShdw blurRad="63500" dist="50800" dir="13500000">
                    <a:srgbClr val="000000">
                      <a:alpha val="50000"/>
                    </a:srgbClr>
                  </a:innerShdw>
                </a:effectLst>
              </a:rPr>
              <a:t>first</a:t>
            </a:r>
            <a:r>
              <a:rPr lang="en-US" sz="2400" b="1" spc="50" dirty="0" smtClean="0">
                <a:ln w="0"/>
                <a:solidFill>
                  <a:schemeClr val="bg2"/>
                </a:solidFill>
                <a:effectLst>
                  <a:innerShdw blurRad="63500" dist="50800" dir="13500000">
                    <a:srgbClr val="000000">
                      <a:alpha val="50000"/>
                    </a:srgbClr>
                  </a:innerShdw>
                </a:effectLst>
              </a:rPr>
              <a:t> step of processing uranium for use as fuel is to macerate(or grind) the ore.</a:t>
            </a: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Each uranium ore placed in the macerator (shown to the right) produces 2 crushed uranium ore. </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5362" y="1219200"/>
            <a:ext cx="4426638" cy="5638800"/>
          </a:xfrm>
          <a:prstGeom prst="rect">
            <a:avLst/>
          </a:prstGeom>
        </p:spPr>
      </p:pic>
    </p:spTree>
    <p:extLst>
      <p:ext uri="{BB962C8B-B14F-4D97-AF65-F5344CB8AC3E}">
        <p14:creationId xmlns:p14="http://schemas.microsoft.com/office/powerpoint/2010/main" val="314090244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Refining Uranium-Ore Wash</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TextBox 6"/>
          <p:cNvSpPr txBox="1"/>
          <p:nvPr/>
        </p:nvSpPr>
        <p:spPr>
          <a:xfrm>
            <a:off x="838200" y="1973178"/>
            <a:ext cx="6934200" cy="3416320"/>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The next step is to process crushed uranium ore in the ore wash(shown to the right). This requires 1000mB(1 bucket or cell) of water per crushed ore.</a:t>
            </a: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Each crushed uranium ore processed will output:</a:t>
            </a:r>
          </a:p>
          <a:p>
            <a:r>
              <a:rPr lang="en-US" sz="2400" b="1" spc="50" dirty="0" smtClean="0">
                <a:ln w="0"/>
                <a:solidFill>
                  <a:schemeClr val="bg2"/>
                </a:solidFill>
                <a:effectLst>
                  <a:innerShdw blurRad="63500" dist="50800" dir="13500000">
                    <a:srgbClr val="000000">
                      <a:alpha val="50000"/>
                    </a:srgbClr>
                  </a:innerShdw>
                </a:effectLst>
              </a:rPr>
              <a:t>	1 purified crushed uranium ore</a:t>
            </a:r>
          </a:p>
          <a:p>
            <a:r>
              <a:rPr lang="en-US" sz="2400" b="1" spc="50" dirty="0" smtClean="0">
                <a:ln w="0"/>
                <a:solidFill>
                  <a:schemeClr val="bg2"/>
                </a:solidFill>
                <a:effectLst>
                  <a:innerShdw blurRad="63500" dist="50800" dir="13500000">
                    <a:srgbClr val="000000">
                      <a:alpha val="50000"/>
                    </a:srgbClr>
                  </a:innerShdw>
                </a:effectLst>
              </a:rPr>
              <a:t>	2 tiny piles of lead dust</a:t>
            </a:r>
          </a:p>
          <a:p>
            <a:r>
              <a:rPr lang="en-US" sz="2400" b="1" spc="50" dirty="0" smtClean="0">
                <a:ln w="0"/>
                <a:solidFill>
                  <a:schemeClr val="bg2"/>
                </a:solidFill>
                <a:effectLst>
                  <a:innerShdw blurRad="63500" dist="50800" dir="13500000">
                    <a:srgbClr val="000000">
                      <a:alpha val="50000"/>
                    </a:srgbClr>
                  </a:innerShdw>
                </a:effectLst>
              </a:rPr>
              <a:t>	1 stone dust</a:t>
            </a:r>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785026" y="2506662"/>
            <a:ext cx="3406974" cy="4351338"/>
          </a:xfrm>
        </p:spPr>
      </p:pic>
    </p:spTree>
    <p:extLst>
      <p:ext uri="{BB962C8B-B14F-4D97-AF65-F5344CB8AC3E}">
        <p14:creationId xmlns:p14="http://schemas.microsoft.com/office/powerpoint/2010/main" val="546727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Refining Uranium-Thermal Centrifuge</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TextBox 6"/>
          <p:cNvSpPr txBox="1"/>
          <p:nvPr/>
        </p:nvSpPr>
        <p:spPr>
          <a:xfrm>
            <a:off x="269632" y="1595021"/>
            <a:ext cx="8032158"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The Thermal Centrifuge is expensive but necessary for Uranium refining.</a:t>
            </a: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Once purified crushed uranium ore is placed in the Thermal Centrifuge, the Centrifuge will begin warming up to a set temperature. Once the Centrifuge reaches temperature, it will begin processing the ore. This process requires a large amount of power and will fail if there is insufficient power.</a:t>
            </a: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Each processed ore produces:</a:t>
            </a:r>
          </a:p>
          <a:p>
            <a:r>
              <a:rPr lang="en-US" sz="2400" b="1" spc="50" dirty="0" smtClean="0">
                <a:ln w="0"/>
                <a:solidFill>
                  <a:schemeClr val="bg2"/>
                </a:solidFill>
                <a:effectLst>
                  <a:innerShdw blurRad="63500" dist="50800" dir="13500000">
                    <a:srgbClr val="000000">
                      <a:alpha val="50000"/>
                    </a:srgbClr>
                  </a:innerShdw>
                </a:effectLst>
              </a:rPr>
              <a:t>	5 Uranium 238</a:t>
            </a:r>
          </a:p>
          <a:p>
            <a:r>
              <a:rPr lang="en-US" sz="2400" b="1" spc="50" dirty="0" smtClean="0">
                <a:ln w="0"/>
                <a:solidFill>
                  <a:schemeClr val="bg2"/>
                </a:solidFill>
                <a:effectLst>
                  <a:innerShdw blurRad="63500" dist="50800" dir="13500000">
                    <a:srgbClr val="000000">
                      <a:alpha val="50000"/>
                    </a:srgbClr>
                  </a:innerShdw>
                </a:effectLst>
              </a:rPr>
              <a:t>	2 tiny pieces of uranium 235</a:t>
            </a:r>
          </a:p>
          <a:p>
            <a:endParaRPr lang="en-US" sz="2400" b="1" spc="50" dirty="0">
              <a:ln w="0"/>
              <a:solidFill>
                <a:schemeClr val="bg2"/>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chemeClr val="bg2"/>
                </a:solidFill>
                <a:effectLst>
                  <a:innerShdw blurRad="63500" dist="50800" dir="13500000">
                    <a:srgbClr val="000000">
                      <a:alpha val="50000"/>
                    </a:srgbClr>
                  </a:innerShdw>
                </a:effectLst>
              </a:rPr>
              <a:t>These materials are highly radioactive and will damage the player.</a:t>
            </a:r>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099054" y="2145323"/>
            <a:ext cx="4092946" cy="4712677"/>
          </a:xfrm>
        </p:spPr>
      </p:pic>
    </p:spTree>
    <p:extLst>
      <p:ext uri="{BB962C8B-B14F-4D97-AF65-F5344CB8AC3E}">
        <p14:creationId xmlns:p14="http://schemas.microsoft.com/office/powerpoint/2010/main" val="2091446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Refining Uranium-Safety First!</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TextBox 6"/>
          <p:cNvSpPr txBox="1"/>
          <p:nvPr/>
        </p:nvSpPr>
        <p:spPr>
          <a:xfrm>
            <a:off x="838199" y="1595021"/>
            <a:ext cx="8394578" cy="3785652"/>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Radioactive materials removed from the thermal centrifuge will cause ongoing damage to the player(.5 hearts)</a:t>
            </a:r>
            <a:r>
              <a:rPr lang="en-US" sz="2400" b="1" spc="50" dirty="0">
                <a:ln w="0"/>
                <a:solidFill>
                  <a:srgbClr val="E7E6E6"/>
                </a:solidFill>
                <a:effectLst>
                  <a:innerShdw blurRad="63500" dist="50800" dir="13500000">
                    <a:srgbClr val="000000">
                      <a:alpha val="50000"/>
                    </a:srgbClr>
                  </a:innerShdw>
                </a:effectLst>
              </a:rPr>
              <a:t> </a:t>
            </a:r>
            <a:r>
              <a:rPr lang="en-US" sz="2400" b="1" spc="50" dirty="0" smtClean="0">
                <a:ln w="0"/>
                <a:solidFill>
                  <a:srgbClr val="E7E6E6"/>
                </a:solidFill>
                <a:effectLst>
                  <a:innerShdw blurRad="63500" dist="50800" dir="13500000">
                    <a:srgbClr val="000000">
                      <a:alpha val="50000"/>
                    </a:srgbClr>
                  </a:innerShdw>
                </a:effectLst>
              </a:rPr>
              <a:t>until a period of time AFTER the source is removed from inventory.</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 full hazmat suit (shown to the right) will protect the player from most environmental sources of damage, including radiation both from operating reactors and from sources in the player’s inventory.</a:t>
            </a:r>
          </a:p>
          <a:p>
            <a:endParaRPr lang="en-US" sz="2400" b="1" spc="50" dirty="0" smtClean="0">
              <a:ln w="0"/>
              <a:solidFill>
                <a:srgbClr val="E7E6E6"/>
              </a:solidFill>
              <a:effectLst>
                <a:innerShdw blurRad="63500" dist="50800" dir="13500000">
                  <a:srgbClr val="000000">
                    <a:alpha val="50000"/>
                  </a:srgbClr>
                </a:innerShdw>
              </a:effectLst>
            </a:endParaRPr>
          </a:p>
          <a:p>
            <a:r>
              <a:rPr lang="en-US" sz="2400" b="1" spc="50" dirty="0" smtClean="0">
                <a:ln w="0"/>
                <a:solidFill>
                  <a:srgbClr val="E7E6E6"/>
                </a:solidFill>
                <a:effectLst>
                  <a:innerShdw blurRad="63500" dist="50800" dir="13500000">
                    <a:srgbClr val="000000">
                      <a:alpha val="50000"/>
                    </a:srgbClr>
                  </a:innerShdw>
                </a:effectLst>
              </a:rPr>
              <a:t>Tip: keep a spare on hand at all times.</a:t>
            </a:r>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0128739" y="359223"/>
            <a:ext cx="2063262" cy="6498777"/>
          </a:xfrm>
        </p:spPr>
      </p:pic>
    </p:spTree>
    <p:extLst>
      <p:ext uri="{BB962C8B-B14F-4D97-AF65-F5344CB8AC3E}">
        <p14:creationId xmlns:p14="http://schemas.microsoft.com/office/powerpoint/2010/main" val="4600160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Refining </a:t>
            </a:r>
            <a:r>
              <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Uranium-Refining Uranium-Enriched Uranium Nuclear Fuel Recipe</a:t>
            </a:r>
          </a:p>
        </p:txBody>
      </p:sp>
      <p:sp>
        <p:nvSpPr>
          <p:cNvPr id="7" name="TextBox 6"/>
          <p:cNvSpPr txBox="1"/>
          <p:nvPr/>
        </p:nvSpPr>
        <p:spPr>
          <a:xfrm>
            <a:off x="342900" y="1595021"/>
            <a:ext cx="8889877" cy="4524315"/>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Enriched uranium nuclear fuel is produced as follows at a crafting table: </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6 uranium 238</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3 tiny pieces of</a:t>
            </a:r>
          </a:p>
          <a:p>
            <a:r>
              <a:rPr lang="en-US" sz="2400" b="1" spc="50" dirty="0" smtClean="0">
                <a:ln w="0"/>
                <a:solidFill>
                  <a:srgbClr val="E7E6E6"/>
                </a:solidFill>
                <a:effectLst>
                  <a:innerShdw blurRad="63500" dist="50800" dir="13500000">
                    <a:srgbClr val="000000">
                      <a:alpha val="50000"/>
                    </a:srgbClr>
                  </a:innerShdw>
                </a:effectLst>
              </a:rPr>
              <a:t>    uranium 235</a:t>
            </a:r>
          </a:p>
          <a:p>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Enriched Uranium </a:t>
            </a:r>
          </a:p>
          <a:p>
            <a:r>
              <a:rPr lang="en-US" sz="2400" b="1" spc="50" dirty="0">
                <a:ln w="0"/>
                <a:solidFill>
                  <a:srgbClr val="E7E6E6"/>
                </a:solidFill>
                <a:effectLst>
                  <a:innerShdw blurRad="63500" dist="50800" dir="13500000">
                    <a:srgbClr val="000000">
                      <a:alpha val="50000"/>
                    </a:srgbClr>
                  </a:innerShdw>
                </a:effectLst>
              </a:rPr>
              <a:t>N</a:t>
            </a:r>
            <a:r>
              <a:rPr lang="en-US" sz="2400" b="1" spc="50" dirty="0" smtClean="0">
                <a:ln w="0"/>
                <a:solidFill>
                  <a:srgbClr val="E7E6E6"/>
                </a:solidFill>
                <a:effectLst>
                  <a:innerShdw blurRad="63500" dist="50800" dir="13500000">
                    <a:srgbClr val="000000">
                      <a:alpha val="50000"/>
                    </a:srgbClr>
                  </a:innerShdw>
                </a:effectLst>
              </a:rPr>
              <a:t>uclear fuel is then</a:t>
            </a:r>
          </a:p>
          <a:p>
            <a:r>
              <a:rPr lang="en-US" sz="2400" b="1" spc="50" dirty="0">
                <a:ln w="0"/>
                <a:solidFill>
                  <a:srgbClr val="E7E6E6"/>
                </a:solidFill>
                <a:effectLst>
                  <a:innerShdw blurRad="63500" dist="50800" dir="13500000">
                    <a:srgbClr val="000000">
                      <a:alpha val="50000"/>
                    </a:srgbClr>
                  </a:innerShdw>
                </a:effectLst>
              </a:rPr>
              <a:t>p</a:t>
            </a:r>
            <a:r>
              <a:rPr lang="en-US" sz="2400" b="1" spc="50" dirty="0" smtClean="0">
                <a:ln w="0"/>
                <a:solidFill>
                  <a:srgbClr val="E7E6E6"/>
                </a:solidFill>
                <a:effectLst>
                  <a:innerShdw blurRad="63500" dist="50800" dir="13500000">
                    <a:srgbClr val="000000">
                      <a:alpha val="50000"/>
                    </a:srgbClr>
                  </a:innerShdw>
                </a:effectLst>
              </a:rPr>
              <a:t>laced in the canning</a:t>
            </a:r>
          </a:p>
          <a:p>
            <a:r>
              <a:rPr lang="en-US" sz="2400" b="1" spc="50" dirty="0">
                <a:ln w="0"/>
                <a:solidFill>
                  <a:srgbClr val="E7E6E6"/>
                </a:solidFill>
                <a:effectLst>
                  <a:innerShdw blurRad="63500" dist="50800" dir="13500000">
                    <a:srgbClr val="000000">
                      <a:alpha val="50000"/>
                    </a:srgbClr>
                  </a:innerShdw>
                </a:effectLst>
              </a:rPr>
              <a:t>m</a:t>
            </a:r>
            <a:r>
              <a:rPr lang="en-US" sz="2400" b="1" spc="50" dirty="0" smtClean="0">
                <a:ln w="0"/>
                <a:solidFill>
                  <a:srgbClr val="E7E6E6"/>
                </a:solidFill>
                <a:effectLst>
                  <a:innerShdw blurRad="63500" dist="50800" dir="13500000">
                    <a:srgbClr val="000000">
                      <a:alpha val="50000"/>
                    </a:srgbClr>
                  </a:innerShdw>
                </a:effectLst>
              </a:rPr>
              <a:t>achine with an empty </a:t>
            </a:r>
          </a:p>
          <a:p>
            <a:r>
              <a:rPr lang="en-US" sz="2400" b="1" spc="50" dirty="0" smtClean="0">
                <a:ln w="0"/>
                <a:solidFill>
                  <a:srgbClr val="E7E6E6"/>
                </a:solidFill>
                <a:effectLst>
                  <a:innerShdw blurRad="63500" dist="50800" dir="13500000">
                    <a:srgbClr val="000000">
                      <a:alpha val="50000"/>
                    </a:srgbClr>
                  </a:innerShdw>
                </a:effectLst>
              </a:rPr>
              <a:t>fuel rod(extruded iron </a:t>
            </a:r>
          </a:p>
          <a:p>
            <a:r>
              <a:rPr lang="en-US" sz="2400" b="1" spc="50" dirty="0" smtClean="0">
                <a:ln w="0"/>
                <a:solidFill>
                  <a:srgbClr val="E7E6E6"/>
                </a:solidFill>
                <a:effectLst>
                  <a:innerShdw blurRad="63500" dist="50800" dir="13500000">
                    <a:srgbClr val="000000">
                      <a:alpha val="50000"/>
                    </a:srgbClr>
                  </a:innerShdw>
                </a:effectLst>
              </a:rPr>
              <a:t>plate) to make a fuel rod.</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7586" y="2555631"/>
            <a:ext cx="8324413" cy="4302369"/>
          </a:xfrm>
          <a:prstGeom prst="rect">
            <a:avLst/>
          </a:prstGeom>
        </p:spPr>
      </p:pic>
    </p:spTree>
    <p:extLst>
      <p:ext uri="{BB962C8B-B14F-4D97-AF65-F5344CB8AC3E}">
        <p14:creationId xmlns:p14="http://schemas.microsoft.com/office/powerpoint/2010/main" val="25296348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 Reactor Construction</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TextBox 7"/>
          <p:cNvSpPr txBox="1"/>
          <p:nvPr/>
        </p:nvSpPr>
        <p:spPr>
          <a:xfrm>
            <a:off x="838200" y="1663948"/>
            <a:ext cx="3839308" cy="4154984"/>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The first step in building a reactor is to create 3 reactor chambers.</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A reactor chamber is made by placing 4 lead plates around a machine block.</a:t>
            </a: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Reactor chambers can later be used to expand the internal space of a reactor.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1292" y="2420797"/>
            <a:ext cx="7403124" cy="4437203"/>
          </a:xfrm>
          <a:prstGeom prst="rect">
            <a:avLst/>
          </a:prstGeom>
        </p:spPr>
      </p:pic>
    </p:spTree>
    <p:extLst>
      <p:ext uri="{BB962C8B-B14F-4D97-AF65-F5344CB8AC3E}">
        <p14:creationId xmlns:p14="http://schemas.microsoft.com/office/powerpoint/2010/main" val="36121033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Reactor Operation- Reactor Construction</a:t>
            </a:r>
            <a:endParaRPr lang="en-US"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TextBox 7"/>
          <p:cNvSpPr txBox="1"/>
          <p:nvPr/>
        </p:nvSpPr>
        <p:spPr>
          <a:xfrm>
            <a:off x="838200" y="1663948"/>
            <a:ext cx="3839308" cy="4524315"/>
          </a:xfrm>
          <a:prstGeom prst="rect">
            <a:avLst/>
          </a:prstGeom>
          <a:noFill/>
        </p:spPr>
        <p:txBody>
          <a:bodyPr wrap="square" rtlCol="0">
            <a:spAutoFit/>
          </a:bodyPr>
          <a:lstStyle/>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The Nuclear reactor is constructed from: </a:t>
            </a:r>
          </a:p>
          <a:p>
            <a:r>
              <a:rPr lang="en-US" sz="2400" b="1" spc="50" dirty="0" smtClean="0">
                <a:ln w="0"/>
                <a:solidFill>
                  <a:srgbClr val="E7E6E6"/>
                </a:solidFill>
                <a:effectLst>
                  <a:innerShdw blurRad="63500" dist="50800" dir="13500000">
                    <a:srgbClr val="000000">
                      <a:alpha val="50000"/>
                    </a:srgbClr>
                  </a:innerShdw>
                </a:effectLst>
              </a:rPr>
              <a:t>3 reactor chambers</a:t>
            </a:r>
          </a:p>
          <a:p>
            <a:r>
              <a:rPr lang="en-US" sz="2400" b="1" spc="50" dirty="0" smtClean="0">
                <a:ln w="0"/>
                <a:solidFill>
                  <a:srgbClr val="E7E6E6"/>
                </a:solidFill>
                <a:effectLst>
                  <a:innerShdw blurRad="63500" dist="50800" dir="13500000">
                    <a:srgbClr val="000000">
                      <a:alpha val="50000"/>
                    </a:srgbClr>
                  </a:innerShdw>
                </a:effectLst>
              </a:rPr>
              <a:t>4 dense lead plates</a:t>
            </a:r>
          </a:p>
          <a:p>
            <a:r>
              <a:rPr lang="en-US" sz="2400" b="1" spc="50" dirty="0" smtClean="0">
                <a:ln w="0"/>
                <a:solidFill>
                  <a:srgbClr val="E7E6E6"/>
                </a:solidFill>
                <a:effectLst>
                  <a:innerShdw blurRad="63500" dist="50800" dir="13500000">
                    <a:srgbClr val="000000">
                      <a:alpha val="50000"/>
                    </a:srgbClr>
                  </a:innerShdw>
                </a:effectLst>
              </a:rPr>
              <a:t>1 generator</a:t>
            </a:r>
          </a:p>
          <a:p>
            <a:r>
              <a:rPr lang="en-US" sz="2400" b="1" spc="50" dirty="0" smtClean="0">
                <a:ln w="0"/>
                <a:solidFill>
                  <a:srgbClr val="E7E6E6"/>
                </a:solidFill>
                <a:effectLst>
                  <a:innerShdw blurRad="63500" dist="50800" dir="13500000">
                    <a:srgbClr val="000000">
                      <a:alpha val="50000"/>
                    </a:srgbClr>
                  </a:innerShdw>
                </a:effectLst>
              </a:rPr>
              <a:t>1 advanced circuit</a:t>
            </a:r>
          </a:p>
          <a:p>
            <a:pPr marL="342900" indent="-342900">
              <a:buFont typeface="Arial" panose="020B0604020202020204" pitchFamily="34" charset="0"/>
              <a:buChar char="•"/>
            </a:pPr>
            <a:endParaRPr lang="en-US" sz="2400" b="1" spc="50" dirty="0">
              <a:ln w="0"/>
              <a:solidFill>
                <a:srgbClr val="E7E6E6"/>
              </a:solidFill>
              <a:effectLst>
                <a:innerShdw blurRad="63500" dist="50800" dir="13500000">
                  <a:srgbClr val="000000">
                    <a:alpha val="50000"/>
                  </a:srgbClr>
                </a:innerShdw>
              </a:effectLst>
            </a:endParaRPr>
          </a:p>
          <a:p>
            <a:pPr marL="342900" indent="-342900">
              <a:buFont typeface="Arial" panose="020B0604020202020204" pitchFamily="34" charset="0"/>
              <a:buChar char="•"/>
            </a:pPr>
            <a:r>
              <a:rPr lang="en-US" sz="2400" b="1" spc="50" dirty="0" smtClean="0">
                <a:ln w="0"/>
                <a:solidFill>
                  <a:srgbClr val="E7E6E6"/>
                </a:solidFill>
                <a:effectLst>
                  <a:innerShdw blurRad="63500" dist="50800" dir="13500000">
                    <a:srgbClr val="000000">
                      <a:alpha val="50000"/>
                    </a:srgbClr>
                  </a:innerShdw>
                </a:effectLst>
              </a:rPr>
              <a:t>This block acts as the primary block for the reactor to which the chambers are later attached for expansion.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7476" y="3041124"/>
            <a:ext cx="7174523" cy="3816876"/>
          </a:xfrm>
          <a:prstGeom prst="rect">
            <a:avLst/>
          </a:prstGeom>
        </p:spPr>
      </p:pic>
    </p:spTree>
    <p:extLst>
      <p:ext uri="{BB962C8B-B14F-4D97-AF65-F5344CB8AC3E}">
        <p14:creationId xmlns:p14="http://schemas.microsoft.com/office/powerpoint/2010/main" val="18738897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1599</TotalTime>
  <Words>2094</Words>
  <Application>Microsoft Office PowerPoint</Application>
  <PresentationFormat>Widescreen</PresentationFormat>
  <Paragraphs>183</Paragraphs>
  <Slides>28</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28</vt:i4>
      </vt:variant>
    </vt:vector>
  </HeadingPairs>
  <TitlesOfParts>
    <vt:vector size="33" baseType="lpstr">
      <vt:lpstr>Arial</vt:lpstr>
      <vt:lpstr>Calibri</vt:lpstr>
      <vt:lpstr>Calibri Light</vt:lpstr>
      <vt:lpstr>Office Theme</vt:lpstr>
      <vt:lpstr>1_Office Theme</vt:lpstr>
      <vt:lpstr>Industrialcraft² Nuclear Reactor Owner’s Manual</vt:lpstr>
      <vt:lpstr>Nuclear Fuel-Refining Process</vt:lpstr>
      <vt:lpstr>Refining Uranium-Maceration</vt:lpstr>
      <vt:lpstr>Refining Uranium-Ore Wash</vt:lpstr>
      <vt:lpstr>Refining Uranium-Thermal Centrifuge</vt:lpstr>
      <vt:lpstr>Refining Uranium-Safety First!</vt:lpstr>
      <vt:lpstr>Refining Uranium-Refining Uranium-Enriched Uranium Nuclear Fuel Recipe</vt:lpstr>
      <vt:lpstr>Reactor Operation- Reactor Construction</vt:lpstr>
      <vt:lpstr>Reactor Operation- Reactor Construction</vt:lpstr>
      <vt:lpstr>Reactor Operation-Basic Physics</vt:lpstr>
      <vt:lpstr>Reactor Operation-Basic Physics</vt:lpstr>
      <vt:lpstr>Reactor Operation-Cooling Components</vt:lpstr>
      <vt:lpstr>Reactor Operation-Heat Exchangers</vt:lpstr>
      <vt:lpstr>Reactor Operation-Condensators and cooling cells</vt:lpstr>
      <vt:lpstr>Reactor Operation-Reactor Plating</vt:lpstr>
      <vt:lpstr>Reactor Operation-Adjacent Fuel and Operational Order</vt:lpstr>
      <vt:lpstr>Reactor Operation-Adjacent Fuel in Depth</vt:lpstr>
      <vt:lpstr>Reactor Operation-Fuel Recycling and MOX</vt:lpstr>
      <vt:lpstr>Reactor Operation-MOX Fuel</vt:lpstr>
      <vt:lpstr>Reactor Operation-MOX Fuel</vt:lpstr>
      <vt:lpstr>PowerPoint Presentation</vt:lpstr>
      <vt:lpstr>Reactor Operation-Visual Status and Temperature</vt:lpstr>
      <vt:lpstr>Reactor Operation-Visual Status and Temperature</vt:lpstr>
      <vt:lpstr>Reactor Operation-Visual Status and Temperature</vt:lpstr>
      <vt:lpstr>Reactor Operation-Visual Status and Temperature</vt:lpstr>
      <vt:lpstr>Reactor Operation-Visual Status and Temperature</vt:lpstr>
      <vt:lpstr>Reactor Operation-Visual Status and Temperature</vt:lpstr>
      <vt:lpstr>Acknowledgements</vt:lpstr>
    </vt:vector>
  </TitlesOfParts>
  <Company>SIU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Kenneth Dale Francis</dc:creator>
  <cp:lastModifiedBy>Kenneth Dale Francis</cp:lastModifiedBy>
  <cp:revision>117</cp:revision>
  <dcterms:created xsi:type="dcterms:W3CDTF">2014-04-14T23:10:58Z</dcterms:created>
  <dcterms:modified xsi:type="dcterms:W3CDTF">2014-05-01T03:12:45Z</dcterms:modified>
</cp:coreProperties>
</file>